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93" r:id="rId6"/>
    <p:sldId id="284" r:id="rId7"/>
    <p:sldId id="288" r:id="rId8"/>
    <p:sldId id="286" r:id="rId9"/>
    <p:sldId id="270" r:id="rId10"/>
    <p:sldId id="280" r:id="rId11"/>
    <p:sldId id="287" r:id="rId12"/>
    <p:sldId id="276" r:id="rId13"/>
    <p:sldId id="268" r:id="rId14"/>
    <p:sldId id="290" r:id="rId15"/>
    <p:sldId id="283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CCE"/>
    <a:srgbClr val="0987CD"/>
    <a:srgbClr val="0A6192"/>
    <a:srgbClr val="0C72AA"/>
    <a:srgbClr val="027FD4"/>
    <a:srgbClr val="19A1FD"/>
    <a:srgbClr val="02B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0252" autoAdjust="0"/>
  </p:normalViewPr>
  <p:slideViewPr>
    <p:cSldViewPr>
      <p:cViewPr varScale="1">
        <p:scale>
          <a:sx n="93" d="100"/>
          <a:sy n="93" d="100"/>
        </p:scale>
        <p:origin x="534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GB"/>
              <a:t>Drumglass High School - PE Department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7FE48A8-B1F7-417D-8174-99E34AB5B7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98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GB"/>
              <a:t>Drumglass High School - PE Department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8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AE0B973-1A81-4C57-8CE4-D2F7609FF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71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Drumglass High School - PE Department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FD109-7C5B-4CEC-80DA-EC78759349FB}" type="slidenum">
              <a:rPr lang="en-GB"/>
              <a:pPr/>
              <a:t>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Drumglass High School - PE Department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1EE2B-0A88-4D22-8FCC-F0546663A0EC}" type="slidenum">
              <a:rPr lang="en-GB"/>
              <a:pPr/>
              <a:t>3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Trainers – slip ons or sticky.</a:t>
            </a:r>
          </a:p>
          <a:p>
            <a:r>
              <a:rPr lang="en-GB"/>
              <a:t>All kit should be clearly labelled</a:t>
            </a:r>
          </a:p>
          <a:p>
            <a:r>
              <a:rPr lang="en-GB"/>
              <a:t>No tights!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6497-DBA1-4DF3-97C7-E432BA19B8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6CD-1FC5-47F5-9FD6-CF1F30BA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8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6CD-1FC5-47F5-9FD6-CF1F30BA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0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6CD-1FC5-47F5-9FD6-CF1F30BA97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14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6CD-1FC5-47F5-9FD6-CF1F30BA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5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6CD-1FC5-47F5-9FD6-CF1F30BA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1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6CD-1FC5-47F5-9FD6-CF1F30BA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3C0B-6B9C-4DA7-A373-88B61494F3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5B5B-E4E4-4C78-BBD8-DE0A3B0BC5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DD-4F59-485E-835C-BAB5783115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3C9-31CF-4401-BB05-4B7A8B2045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1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1DFD-287C-47A4-8E58-8D96889561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8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9537-7B8B-477D-97B4-0811EEB54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5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2DF6-DC1A-477C-92BB-1C73D8E2AB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AD71-B2A0-45E1-A577-36270A5529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6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2F0-C1B9-4575-9431-799BE68938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B0BD-3487-4AE3-9AF5-2261341AFC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8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E6CD-1FC5-47F5-9FD6-CF1F30BA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94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.uk/imgres?imgurl=http://abingtondental.co.uk/_images/mouth_guards.jpg&amp;imgrefurl=http://abingtondental.co.uk/gum_shield_mouth_guards.html&amp;usg=__ctZYIpjXbvRg4llyDVoLk8U7RCA=&amp;h=234&amp;w=282&amp;sz=16&amp;hl=en&amp;start=2&amp;zoom=1&amp;tbnid=5Uhrt4l2N9cxXM:&amp;tbnh=95&amp;tbnw=114&amp;ei=jz5dTrjgE8S58gPxsMzDAw&amp;prev=/search?q=mouthguards&amp;um=1&amp;hl=en&amp;sa=N&amp;rlz=1G1GGLQ_ENUK333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imgres?imgurl=http://www.wales.nhs.uk/sites3/gallery/598/asthma.jpg&amp;imgrefurl=http://www.wales.nhs.uk/sites3/page.cfm?orgid=598&amp;pid=16096&amp;usg=__fvlbtTCKh3KQIUQyCO0QWLL1e6Y=&amp;h=600&amp;w=428&amp;sz=12&amp;hl=en&amp;start=17&amp;zoom=1&amp;tbnid=Phg7OxTq4MzwBM:&amp;tbnh=135&amp;tbnw=96&amp;ei=kT9dTuLmCcKY8QO68NTRAw&amp;prev=/search?q=asthma&amp;um=1&amp;hl=en&amp;sa=N&amp;rlz=1G1GGLQ_ENUK333&amp;tbm=isch&amp;um=1&amp;itbs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imgres?imgurl=http://i223.photobucket.com/albums/dd120/hipsterrunoff/photographs/b98736db.jpg&amp;imgrefurl=http://www.hipsterrunoff.com/2010/02/are-soccer-shin-guards-new-big-trendy-trend-alt-fashion.html&amp;usg=__awH_pxumYFrlYR6qtXuIvQ34sCI=&amp;h=500&amp;w=500&amp;sz=25&amp;hl=en&amp;start=10&amp;zoom=1&amp;tbnid=KV-kCasvFkQxPM:&amp;tbnh=130&amp;tbnw=130&amp;ei=1T5dToG2K4208QOr5pG_Aw&amp;prev=/search?q=shinguards&amp;um=1&amp;hl=en&amp;sa=N&amp;rlz=1G1GGLQ_ENUK333&amp;tbm=isch&amp;um=1&amp;itbs=1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7620" y="354330"/>
            <a:ext cx="6840900" cy="1821180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Welcome to P.E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2023" y="3581400"/>
            <a:ext cx="5282248" cy="5334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GB" sz="3200" b="1" dirty="0"/>
              <a:t>Mrs Irvine &amp; Mr Wilson</a:t>
            </a:r>
          </a:p>
        </p:txBody>
      </p:sp>
      <p:pic>
        <p:nvPicPr>
          <p:cNvPr id="25606" name="Picture 6" descr="MC90023304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379" y="4343400"/>
            <a:ext cx="2339975" cy="2024062"/>
          </a:xfrm>
          <a:prstGeom prst="rect">
            <a:avLst/>
          </a:prstGeom>
          <a:noFill/>
        </p:spPr>
      </p:pic>
      <p:pic>
        <p:nvPicPr>
          <p:cNvPr id="25607" name="Picture 7" descr="MC90038912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558" y="4419599"/>
            <a:ext cx="1716088" cy="1947863"/>
          </a:xfrm>
          <a:prstGeom prst="rect">
            <a:avLst/>
          </a:prstGeom>
          <a:noFill/>
        </p:spPr>
      </p:pic>
      <p:pic>
        <p:nvPicPr>
          <p:cNvPr id="2051" name="Picture 3" descr="C:\Users\airvine867\AppData\Local\Microsoft\Windows\Temporary Internet Files\Content.IE5\XFYWBE5P\blockpage[6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in a black and blue jacket&#10;&#10;Description automatically generated">
            <a:extLst>
              <a:ext uri="{FF2B5EF4-FFF2-40B4-BE49-F238E27FC236}">
                <a16:creationId xmlns:a16="http://schemas.microsoft.com/office/drawing/2014/main" id="{A06FD03F-5622-8185-C2C4-4967478D16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5916" r="11217"/>
          <a:stretch/>
        </p:blipFill>
        <p:spPr>
          <a:xfrm>
            <a:off x="7309669" y="2514600"/>
            <a:ext cx="1640451" cy="2522220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8390C0F4-4D19-FAF8-C0A7-268165D53B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428" r="17698"/>
          <a:stretch/>
        </p:blipFill>
        <p:spPr>
          <a:xfrm>
            <a:off x="198655" y="2586990"/>
            <a:ext cx="1640451" cy="2522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u="sng" dirty="0"/>
              <a:t>Term 1</a:t>
            </a:r>
            <a:r>
              <a:rPr lang="en-GB" sz="3200" dirty="0"/>
              <a:t> After Schools Sports Programme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40201"/>
              </p:ext>
            </p:extLst>
          </p:nvPr>
        </p:nvGraphicFramePr>
        <p:xfrm>
          <a:off x="228600" y="1481138"/>
          <a:ext cx="8458199" cy="445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33">
                  <a:extLst>
                    <a:ext uri="{9D8B030D-6E8A-4147-A177-3AD203B41FA5}">
                      <a16:colId xmlns:a16="http://schemas.microsoft.com/office/drawing/2014/main" val="1654679242"/>
                    </a:ext>
                  </a:extLst>
                </a:gridCol>
                <a:gridCol w="3680883">
                  <a:extLst>
                    <a:ext uri="{9D8B030D-6E8A-4147-A177-3AD203B41FA5}">
                      <a16:colId xmlns:a16="http://schemas.microsoft.com/office/drawing/2014/main" val="849839396"/>
                    </a:ext>
                  </a:extLst>
                </a:gridCol>
                <a:gridCol w="3210983">
                  <a:extLst>
                    <a:ext uri="{9D8B030D-6E8A-4147-A177-3AD203B41FA5}">
                      <a16:colId xmlns:a16="http://schemas.microsoft.com/office/drawing/2014/main" val="2565811418"/>
                    </a:ext>
                  </a:extLst>
                </a:gridCol>
              </a:tblGrid>
              <a:tr h="8010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After school Sports</a:t>
                      </a:r>
                      <a:r>
                        <a:rPr lang="en-GB" sz="2400" baseline="0" dirty="0"/>
                        <a:t> Activity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19966"/>
                  </a:ext>
                </a:extLst>
              </a:tr>
              <a:tr h="8010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U14 Rugby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Mr Wilson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85731"/>
                  </a:ext>
                </a:extLst>
              </a:tr>
              <a:tr h="8010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U16 Rugby</a:t>
                      </a:r>
                    </a:p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Fitness Suite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Mr Wilson</a:t>
                      </a:r>
                    </a:p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Miss Reid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689078"/>
                  </a:ext>
                </a:extLst>
              </a:tr>
              <a:tr h="8010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U13 Football </a:t>
                      </a:r>
                    </a:p>
                    <a:p>
                      <a:pPr algn="ctr"/>
                      <a:r>
                        <a:rPr lang="en-GB" sz="2400" dirty="0"/>
                        <a:t>Key Stage 3 Netball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Mr McAlister</a:t>
                      </a:r>
                    </a:p>
                    <a:p>
                      <a:pPr algn="ctr"/>
                      <a:r>
                        <a:rPr lang="en-GB" sz="2400" dirty="0"/>
                        <a:t>Mrs Irvine/ Mrs Hill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673715"/>
                  </a:ext>
                </a:extLst>
              </a:tr>
              <a:tr h="8010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U15 Football</a:t>
                      </a:r>
                    </a:p>
                    <a:p>
                      <a:pPr algn="ctr"/>
                      <a:r>
                        <a:rPr lang="en-GB" sz="2400" dirty="0"/>
                        <a:t>Fitness Suite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Mr Hoines</a:t>
                      </a:r>
                    </a:p>
                    <a:p>
                      <a:pPr algn="ctr"/>
                      <a:r>
                        <a:rPr lang="en-GB" sz="2400" dirty="0"/>
                        <a:t>Miss Reid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89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1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C00000"/>
                </a:solidFill>
                <a:latin typeface="Arial Black" panose="020B0A04020102020204" pitchFamily="34" charset="0"/>
              </a:rPr>
              <a:t>House Competitions</a:t>
            </a:r>
            <a:endParaRPr lang="en-GB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Argory</a:t>
            </a:r>
          </a:p>
          <a:p>
            <a:r>
              <a:rPr lang="en-US" sz="6000" dirty="0">
                <a:solidFill>
                  <a:srgbClr val="00B050"/>
                </a:solidFill>
              </a:rPr>
              <a:t>Springhill</a:t>
            </a:r>
          </a:p>
          <a:p>
            <a:r>
              <a:rPr lang="en-US" sz="6000" dirty="0">
                <a:solidFill>
                  <a:srgbClr val="FF0000"/>
                </a:solidFill>
              </a:rPr>
              <a:t>Ardress</a:t>
            </a:r>
          </a:p>
          <a:p>
            <a:r>
              <a:rPr lang="en-US" sz="6000" dirty="0">
                <a:solidFill>
                  <a:srgbClr val="FFFF00"/>
                </a:solidFill>
              </a:rPr>
              <a:t>Wellbrook</a:t>
            </a:r>
            <a:endParaRPr lang="en-GB" sz="60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15EA2-65E1-CAA5-4AAA-545C11125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396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05" y="152400"/>
            <a:ext cx="8650395" cy="1265238"/>
          </a:xfrm>
        </p:spPr>
        <p:txBody>
          <a:bodyPr/>
          <a:lstStyle/>
          <a:p>
            <a:r>
              <a:rPr lang="en-GB" sz="4800" dirty="0">
                <a:latin typeface="Bodoni MT Black" pitchFamily="18" charset="0"/>
              </a:rPr>
              <a:t>   </a:t>
            </a:r>
            <a:r>
              <a:rPr lang="en-GB" sz="4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Sportsday</a:t>
            </a:r>
            <a:r>
              <a:rPr lang="en-GB" sz="4800" dirty="0">
                <a:latin typeface="Bodoni MT Black" pitchFamily="18" charset="0"/>
              </a:rPr>
              <a:t>  </a:t>
            </a:r>
            <a:r>
              <a:rPr lang="en-GB" dirty="0">
                <a:latin typeface="Bodoni MT Black" pitchFamily="18" charset="0"/>
              </a:rPr>
              <a:t> </a:t>
            </a:r>
          </a:p>
        </p:txBody>
      </p:sp>
      <p:pic>
        <p:nvPicPr>
          <p:cNvPr id="6" name="Picture 5" descr="A child standing in a field&#10;&#10;Description automatically generated">
            <a:extLst>
              <a:ext uri="{FF2B5EF4-FFF2-40B4-BE49-F238E27FC236}">
                <a16:creationId xmlns:a16="http://schemas.microsoft.com/office/drawing/2014/main" id="{B69FA41B-927A-075A-F34D-2AEF043BC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2515555" cy="2973916"/>
          </a:xfrm>
          <a:prstGeom prst="rect">
            <a:avLst/>
          </a:prstGeom>
        </p:spPr>
      </p:pic>
      <p:pic>
        <p:nvPicPr>
          <p:cNvPr id="9" name="Picture 8" descr="Two girls wearing medals posing for a picture&#10;&#10;Description automatically generated">
            <a:extLst>
              <a:ext uri="{FF2B5EF4-FFF2-40B4-BE49-F238E27FC236}">
                <a16:creationId xmlns:a16="http://schemas.microsoft.com/office/drawing/2014/main" id="{59971C18-534C-A74F-113C-8CC44022B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11" y="76200"/>
            <a:ext cx="3243689" cy="3048000"/>
          </a:xfrm>
          <a:prstGeom prst="rect">
            <a:avLst/>
          </a:prstGeom>
        </p:spPr>
      </p:pic>
      <p:pic>
        <p:nvPicPr>
          <p:cNvPr id="13" name="Picture 12" descr="Two boys wearing matching outfits and medals&#10;&#10;Description automatically generated">
            <a:extLst>
              <a:ext uri="{FF2B5EF4-FFF2-40B4-BE49-F238E27FC236}">
                <a16:creationId xmlns:a16="http://schemas.microsoft.com/office/drawing/2014/main" id="{8F29D99C-0C02-B577-CFB4-A1D04A69D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90600"/>
            <a:ext cx="2319866" cy="5638800"/>
          </a:xfrm>
          <a:prstGeom prst="rect">
            <a:avLst/>
          </a:prstGeom>
        </p:spPr>
      </p:pic>
      <p:pic>
        <p:nvPicPr>
          <p:cNvPr id="15" name="Picture 14" descr="A group of girls posing for a picture&#10;&#10;Description automatically generated">
            <a:extLst>
              <a:ext uri="{FF2B5EF4-FFF2-40B4-BE49-F238E27FC236}">
                <a16:creationId xmlns:a16="http://schemas.microsoft.com/office/drawing/2014/main" id="{EFCD77CA-42FF-3F47-4A19-648BD1D9DD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3" r="3139"/>
          <a:stretch/>
        </p:blipFill>
        <p:spPr>
          <a:xfrm>
            <a:off x="5852160" y="3429000"/>
            <a:ext cx="3063239" cy="2954000"/>
          </a:xfrm>
          <a:prstGeom prst="rect">
            <a:avLst/>
          </a:prstGeom>
        </p:spPr>
      </p:pic>
      <p:pic>
        <p:nvPicPr>
          <p:cNvPr id="17" name="Picture 16" descr="A group of girls sitting on the grass&#10;&#10;Description automatically generated">
            <a:extLst>
              <a:ext uri="{FF2B5EF4-FFF2-40B4-BE49-F238E27FC236}">
                <a16:creationId xmlns:a16="http://schemas.microsoft.com/office/drawing/2014/main" id="{327F2981-2B2C-4A67-D310-7629D9341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93117"/>
            <a:ext cx="2487507" cy="25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C00000"/>
                </a:solidFill>
                <a:latin typeface="Arial Black" panose="020B0A04020102020204" pitchFamily="34" charset="0"/>
              </a:rPr>
              <a:t>House Competitions</a:t>
            </a:r>
          </a:p>
        </p:txBody>
      </p:sp>
      <p:pic>
        <p:nvPicPr>
          <p:cNvPr id="45062" name="Picture 6" descr="DSCF1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346" y="4080587"/>
            <a:ext cx="3314700" cy="2486025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57537"/>
              </p:ext>
            </p:extLst>
          </p:nvPr>
        </p:nvGraphicFramePr>
        <p:xfrm>
          <a:off x="381000" y="1895540"/>
          <a:ext cx="4191000" cy="467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750637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3798495"/>
                    </a:ext>
                  </a:extLst>
                </a:gridCol>
              </a:tblGrid>
              <a:tr h="93421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4105"/>
                  </a:ext>
                </a:extLst>
              </a:tr>
              <a:tr h="93421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Basketball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586005"/>
                  </a:ext>
                </a:extLst>
              </a:tr>
              <a:tr h="934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 aside football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7349"/>
                  </a:ext>
                </a:extLst>
              </a:tr>
              <a:tr h="93421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Badminton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69525"/>
                  </a:ext>
                </a:extLst>
              </a:tr>
              <a:tr h="934214">
                <a:tc gridSpan="2">
                  <a:txBody>
                    <a:bodyPr/>
                    <a:lstStyle/>
                    <a:p>
                      <a:pPr algn="ctr"/>
                      <a:r>
                        <a:rPr lang="en-GB" i="1" dirty="0"/>
                        <a:t>Track and Field athletics (Sports Day)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374322"/>
                  </a:ext>
                </a:extLst>
              </a:tr>
            </a:tbl>
          </a:graphicData>
        </a:graphic>
      </p:graphicFrame>
      <p:pic>
        <p:nvPicPr>
          <p:cNvPr id="4" name="Picture 3" descr="A group of kids playing basketball&#10;&#10;Description automatically generated">
            <a:extLst>
              <a:ext uri="{FF2B5EF4-FFF2-40B4-BE49-F238E27FC236}">
                <a16:creationId xmlns:a16="http://schemas.microsoft.com/office/drawing/2014/main" id="{DE5699E8-8CCB-F5C7-4B79-26DE42381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87230"/>
            <a:ext cx="3314700" cy="25951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Trips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0C56D-C44F-257B-DF15-13DA945FA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1885950" cy="2419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8F69D-83B5-E897-2C8F-B4B735A4935C}"/>
              </a:ext>
            </a:extLst>
          </p:cNvPr>
          <p:cNvSpPr txBox="1"/>
          <p:nvPr/>
        </p:nvSpPr>
        <p:spPr>
          <a:xfrm>
            <a:off x="572784" y="3352800"/>
            <a:ext cx="6930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B050"/>
                </a:solidFill>
              </a:rPr>
              <a:t>Rugby and Netball Tour 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When</a:t>
            </a:r>
            <a:r>
              <a:rPr lang="en-GB" dirty="0"/>
              <a:t> : May 2024 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Where </a:t>
            </a:r>
            <a:r>
              <a:rPr lang="en-GB" dirty="0"/>
              <a:t>: England (Manchester)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How long </a:t>
            </a:r>
            <a:r>
              <a:rPr lang="en-GB" dirty="0"/>
              <a:t>: 2 nights / 3 days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Who:</a:t>
            </a:r>
            <a:r>
              <a:rPr lang="en-GB" dirty="0"/>
              <a:t> 20 Netball players &amp; 20 Rugby players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011F4-72E0-072C-4119-5A4FE035B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74" y="102852"/>
            <a:ext cx="3047999" cy="2100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39655-CF8D-8756-6C28-44C84EC21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585" y="4572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00B050"/>
                </a:solidFill>
                <a:latin typeface="Arial Black" panose="020B0A04020102020204" pitchFamily="34" charset="0"/>
              </a:rPr>
              <a:t>Fitness Suite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700" y="1371601"/>
            <a:ext cx="8011500" cy="4876806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u="sng" dirty="0"/>
              <a:t>Induction</a:t>
            </a:r>
            <a:r>
              <a:rPr lang="en-GB" sz="3200" dirty="0"/>
              <a:t> – how to safely use all the equipment in the fitness suite.</a:t>
            </a:r>
          </a:p>
          <a:p>
            <a:r>
              <a:rPr lang="en-GB" sz="3200" b="1" u="sng" dirty="0"/>
              <a:t>Membership</a:t>
            </a:r>
            <a:r>
              <a:rPr lang="en-GB" sz="3200" dirty="0"/>
              <a:t> - £10 for whole year (outside of lesson time).</a:t>
            </a:r>
          </a:p>
          <a:p>
            <a:endParaRPr lang="en-GB" sz="3200" dirty="0"/>
          </a:p>
          <a:p>
            <a:r>
              <a:rPr lang="en-GB" sz="3200" dirty="0"/>
              <a:t>Only Members can use the fitness suite unsupervised.</a:t>
            </a:r>
          </a:p>
          <a:p>
            <a:pPr marL="109728" indent="0">
              <a:buNone/>
            </a:pPr>
            <a:endParaRPr lang="en-GB" sz="3200" dirty="0"/>
          </a:p>
          <a:p>
            <a:r>
              <a:rPr lang="en-GB" sz="3200" dirty="0"/>
              <a:t>Fitness suite will be open afterschool </a:t>
            </a:r>
            <a:r>
              <a:rPr lang="en-GB" sz="2400" dirty="0"/>
              <a:t> (Tuesday &amp; Thursday 2.50-3.50pm)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89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Arial Black" panose="020B0A04020102020204" pitchFamily="34" charset="0"/>
              </a:rPr>
              <a:t>Our Aims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534400" cy="6019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GB" sz="4000" dirty="0"/>
          </a:p>
          <a:p>
            <a:pPr marL="0" indent="0">
              <a:lnSpc>
                <a:spcPct val="90000"/>
              </a:lnSpc>
              <a:buNone/>
            </a:pPr>
            <a:endParaRPr lang="en-GB" sz="4000" dirty="0"/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have </a:t>
            </a:r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maximum participation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 all lessons/clubs.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Ensure all lessons/clubs are filled with </a:t>
            </a:r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fun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pupils learn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develop skills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safe environment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62400"/>
            <a:ext cx="6401355" cy="2182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2717"/>
            <a:ext cx="7387690" cy="171984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Arial Black" panose="020B0A04020102020204" pitchFamily="34" charset="0"/>
              </a:rPr>
              <a:t>PE Kit – 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en-GB" sz="2200" dirty="0">
                <a:solidFill>
                  <a:srgbClr val="002060"/>
                </a:solidFill>
                <a:latin typeface="Arial Black" panose="020B0A04020102020204" pitchFamily="34" charset="0"/>
              </a:rPr>
              <a:t>Supplied by MFC)</a:t>
            </a:r>
            <a:br>
              <a:rPr lang="en-GB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en-GB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en-GB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en-GB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GB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245742" y="1676400"/>
            <a:ext cx="7924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*Compulsory Kit               		</a:t>
            </a:r>
            <a:r>
              <a:rPr lang="en-US" dirty="0">
                <a:solidFill>
                  <a:srgbClr val="0987CD"/>
                </a:solidFill>
                <a:latin typeface="Arial Black" pitchFamily="34" charset="0"/>
              </a:rPr>
              <a:t>*Optional Kit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99023"/>
              </p:ext>
            </p:extLst>
          </p:nvPr>
        </p:nvGraphicFramePr>
        <p:xfrm>
          <a:off x="304800" y="2172562"/>
          <a:ext cx="8229600" cy="388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80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FF00"/>
                          </a:solidFill>
                        </a:rPr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FF00"/>
                          </a:solidFill>
                        </a:rPr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0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School PE T-Shirt (White/Black)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School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</a:rPr>
                        <a:t> PE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Shirt (Black/ White)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20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School Shorts (Black)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School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korts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/shorts (Black)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0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Socks (Black/White)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Socks (Black/White)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9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Laced Trainers &amp; Football Boots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Laced Trainers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0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 ½</a:t>
                      </a:r>
                      <a:r>
                        <a:rPr lang="en-GB" b="1" baseline="0" dirty="0">
                          <a:solidFill>
                            <a:srgbClr val="006CCE"/>
                          </a:solidFill>
                        </a:rPr>
                        <a:t> zip</a:t>
                      </a:r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 top</a:t>
                      </a:r>
                    </a:p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 training/ rugby top</a:t>
                      </a:r>
                    </a:p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 Jumper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 ½</a:t>
                      </a:r>
                      <a:r>
                        <a:rPr lang="en-GB" b="1" baseline="0" dirty="0">
                          <a:solidFill>
                            <a:srgbClr val="006CCE"/>
                          </a:solidFill>
                        </a:rPr>
                        <a:t> zip t</a:t>
                      </a:r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op</a:t>
                      </a:r>
                    </a:p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 training top</a:t>
                      </a:r>
                    </a:p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 Jumper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80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</a:t>
                      </a:r>
                      <a:r>
                        <a:rPr lang="en-GB" b="1" baseline="0" dirty="0">
                          <a:solidFill>
                            <a:srgbClr val="006CCE"/>
                          </a:solidFill>
                        </a:rPr>
                        <a:t> Skinnies</a:t>
                      </a:r>
                      <a:endParaRPr lang="en-GB" b="1" dirty="0">
                        <a:solidFill>
                          <a:srgbClr val="006CC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6CCE"/>
                          </a:solidFill>
                        </a:rPr>
                        <a:t>School</a:t>
                      </a:r>
                      <a:r>
                        <a:rPr lang="en-GB" b="1" baseline="0" dirty="0">
                          <a:solidFill>
                            <a:srgbClr val="006CCE"/>
                          </a:solidFill>
                        </a:rPr>
                        <a:t> skinnies/ leggings</a:t>
                      </a:r>
                      <a:endParaRPr lang="en-GB" b="1" dirty="0">
                        <a:solidFill>
                          <a:srgbClr val="006CC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1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  <a:t>What else might </a:t>
            </a:r>
            <a:b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  <a:t>you need.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b="1" dirty="0">
                <a:latin typeface="Arial Black" panose="020B0A04020102020204" pitchFamily="34" charset="0"/>
              </a:rPr>
              <a:t>Bottle of Water</a:t>
            </a:r>
          </a:p>
          <a:p>
            <a:endParaRPr lang="en-GB" b="1" dirty="0">
              <a:latin typeface="Arial Black" panose="020B0A04020102020204" pitchFamily="34" charset="0"/>
            </a:endParaRPr>
          </a:p>
          <a:p>
            <a:r>
              <a:rPr lang="en-GB" b="1" dirty="0">
                <a:latin typeface="Arial Black" panose="020B0A04020102020204" pitchFamily="34" charset="0"/>
              </a:rPr>
              <a:t>Mouth guards (purchased in school £2)</a:t>
            </a:r>
          </a:p>
          <a:p>
            <a:pPr>
              <a:buFontTx/>
              <a:buNone/>
            </a:pPr>
            <a:endParaRPr lang="en-GB" b="1" dirty="0">
              <a:latin typeface="Arial Black" panose="020B0A04020102020204" pitchFamily="34" charset="0"/>
            </a:endParaRPr>
          </a:p>
          <a:p>
            <a:r>
              <a:rPr lang="en-GB" b="1" dirty="0">
                <a:latin typeface="Arial Black" panose="020B0A04020102020204" pitchFamily="34" charset="0"/>
              </a:rPr>
              <a:t>Shin guards</a:t>
            </a:r>
          </a:p>
          <a:p>
            <a:endParaRPr lang="en-GB" b="1" dirty="0">
              <a:latin typeface="Arial Black" panose="020B0A04020102020204" pitchFamily="34" charset="0"/>
            </a:endParaRPr>
          </a:p>
          <a:p>
            <a:r>
              <a:rPr lang="en-GB" b="1" dirty="0">
                <a:latin typeface="Arial Black" panose="020B0A04020102020204" pitchFamily="34" charset="0"/>
              </a:rPr>
              <a:t>Roll on deodorant </a:t>
            </a:r>
          </a:p>
          <a:p>
            <a:endParaRPr lang="en-GB" b="1" dirty="0">
              <a:latin typeface="Arial Black" panose="020B0A04020102020204" pitchFamily="34" charset="0"/>
            </a:endParaRPr>
          </a:p>
          <a:p>
            <a:r>
              <a:rPr lang="en-GB" b="1" dirty="0">
                <a:latin typeface="Arial Black" panose="020B0A04020102020204" pitchFamily="34" charset="0"/>
              </a:rPr>
              <a:t>Asthma users bring inhalers</a:t>
            </a:r>
          </a:p>
        </p:txBody>
      </p:sp>
      <p:pic>
        <p:nvPicPr>
          <p:cNvPr id="32773" name="Picture 5" descr="ANd9GcQ-2ORlVQzYEE6QLD88VFxtW4_TkKVfRDdM5UYjHs5zLkUlnVzUfW1i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254" y="1287546"/>
            <a:ext cx="2071024" cy="1530757"/>
          </a:xfrm>
          <a:prstGeom prst="rect">
            <a:avLst/>
          </a:prstGeom>
          <a:noFill/>
        </p:spPr>
      </p:pic>
      <p:pic>
        <p:nvPicPr>
          <p:cNvPr id="32775" name="Picture 7" descr="ANd9GcTepmNfoBeaNpLpCw_52HYTUHTFDRlqcr_O_p2QDLV8McbTKFhrY07t8GpMz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1033" y="1192888"/>
            <a:ext cx="1489775" cy="1489775"/>
          </a:xfrm>
          <a:prstGeom prst="rect">
            <a:avLst/>
          </a:prstGeom>
          <a:noFill/>
        </p:spPr>
      </p:pic>
      <p:pic>
        <p:nvPicPr>
          <p:cNvPr id="32779" name="Picture 11" descr="ANd9GcTL2i0BCQFRUz1c-c1FfY5cbuNGMxXsGkzrS6COOrD9l8kmyZL1ShswaZU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876800"/>
            <a:ext cx="1120075" cy="157510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4549139"/>
            <a:ext cx="1842778" cy="1842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0" y="2843988"/>
            <a:ext cx="8763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  <a:t>PE RULES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81600" cy="4525963"/>
          </a:xfrm>
        </p:spPr>
        <p:txBody>
          <a:bodyPr/>
          <a:lstStyle/>
          <a:p>
            <a:pPr marL="109728" indent="0">
              <a:buNone/>
            </a:pP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  <a:r>
              <a:rPr lang="en-GB" dirty="0">
                <a:latin typeface="Arial Black" panose="020B0A04020102020204" pitchFamily="34" charset="0"/>
              </a:rPr>
              <a:t>O BULLYING</a:t>
            </a:r>
          </a:p>
          <a:p>
            <a:pPr marL="109728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  <a:r>
              <a:rPr lang="en-GB" dirty="0">
                <a:latin typeface="Arial Black" panose="020B0A04020102020204" pitchFamily="34" charset="0"/>
              </a:rPr>
              <a:t>O BAD LANGUAGE</a:t>
            </a:r>
          </a:p>
          <a:p>
            <a:pPr marL="109728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  <a:r>
              <a:rPr lang="en-GB" dirty="0">
                <a:latin typeface="Arial Black" panose="020B0A04020102020204" pitchFamily="34" charset="0"/>
              </a:rPr>
              <a:t>OOK AFTER EQUIPMENT</a:t>
            </a:r>
          </a:p>
          <a:p>
            <a:pPr marL="109728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  <a:r>
              <a:rPr lang="en-GB" dirty="0">
                <a:latin typeface="Arial Black" panose="020B0A04020102020204" pitchFamily="34" charset="0"/>
              </a:rPr>
              <a:t>ISTEN TO INSTRUCTIONS</a:t>
            </a:r>
          </a:p>
          <a:p>
            <a:pPr marL="109728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en-GB" dirty="0">
                <a:latin typeface="Arial Black" panose="020B0A04020102020204" pitchFamily="34" charset="0"/>
              </a:rPr>
              <a:t>RY YOUR BEST</a:t>
            </a:r>
          </a:p>
          <a:p>
            <a:pPr marL="109728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56" t="6995" r="5906" b="21354"/>
          <a:stretch/>
        </p:blipFill>
        <p:spPr>
          <a:xfrm>
            <a:off x="5486400" y="1839309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  <a:t>PE activities 2023-24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288439"/>
              </p:ext>
            </p:extLst>
          </p:nvPr>
        </p:nvGraphicFramePr>
        <p:xfrm>
          <a:off x="685800" y="12954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Girls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l"/>
                      <a:r>
                        <a:rPr lang="en-GB" sz="3200" baseline="0" dirty="0"/>
                        <a:t>Netball </a:t>
                      </a:r>
                      <a:endParaRPr lang="en-GB" sz="3200" dirty="0"/>
                    </a:p>
                    <a:p>
                      <a:r>
                        <a:rPr lang="en-GB" sz="3200" dirty="0"/>
                        <a:t>Swimming (Yr8)</a:t>
                      </a:r>
                    </a:p>
                    <a:p>
                      <a:r>
                        <a:rPr lang="en-GB" sz="3200" dirty="0" err="1"/>
                        <a:t>Trampolining</a:t>
                      </a:r>
                      <a:endParaRPr lang="en-GB" sz="3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Volleyball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Badminton</a:t>
                      </a:r>
                    </a:p>
                    <a:p>
                      <a:r>
                        <a:rPr lang="en-GB" sz="3200" dirty="0"/>
                        <a:t>Athletics</a:t>
                      </a:r>
                    </a:p>
                    <a:p>
                      <a:r>
                        <a:rPr lang="en-GB" sz="3200" dirty="0"/>
                        <a:t>Tennis</a:t>
                      </a:r>
                    </a:p>
                    <a:p>
                      <a:r>
                        <a:rPr lang="en-GB" sz="3200" dirty="0" err="1"/>
                        <a:t>Rounders</a:t>
                      </a:r>
                      <a:endParaRPr lang="en-GB" sz="3200" dirty="0"/>
                    </a:p>
                    <a:p>
                      <a:r>
                        <a:rPr lang="en-GB" sz="3200" dirty="0"/>
                        <a:t>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3200" dirty="0"/>
                        <a:t>Rugby</a:t>
                      </a:r>
                    </a:p>
                    <a:p>
                      <a:r>
                        <a:rPr lang="en-GB" sz="3200" dirty="0"/>
                        <a:t>Swimming (yr8)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Basketball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Volleyball</a:t>
                      </a:r>
                    </a:p>
                    <a:p>
                      <a:r>
                        <a:rPr lang="en-GB" sz="3200" dirty="0"/>
                        <a:t>Badminton</a:t>
                      </a:r>
                    </a:p>
                    <a:p>
                      <a:r>
                        <a:rPr lang="en-GB" sz="3200" dirty="0"/>
                        <a:t>Athletics</a:t>
                      </a:r>
                    </a:p>
                    <a:p>
                      <a:r>
                        <a:rPr lang="en-US" sz="3200" dirty="0"/>
                        <a:t>Tennis</a:t>
                      </a:r>
                      <a:endParaRPr lang="en-GB" sz="3200" dirty="0"/>
                    </a:p>
                    <a:p>
                      <a:r>
                        <a:rPr lang="en-GB" sz="3200" dirty="0"/>
                        <a:t>Softball</a:t>
                      </a:r>
                    </a:p>
                    <a:p>
                      <a:r>
                        <a:rPr lang="en-GB" sz="3200" dirty="0"/>
                        <a:t>Cricket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2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8955"/>
              </p:ext>
            </p:extLst>
          </p:nvPr>
        </p:nvGraphicFramePr>
        <p:xfrm>
          <a:off x="457200" y="685798"/>
          <a:ext cx="8229600" cy="495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640692561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954736651"/>
                    </a:ext>
                  </a:extLst>
                </a:gridCol>
              </a:tblGrid>
              <a:tr h="1238251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463144"/>
                  </a:ext>
                </a:extLst>
              </a:tr>
              <a:tr h="12382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Invasion 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28417"/>
                  </a:ext>
                </a:extLst>
              </a:tr>
              <a:tr h="12382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Net games/Swimming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73288"/>
                  </a:ext>
                </a:extLst>
              </a:tr>
              <a:tr h="12382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Athletics &amp;</a:t>
                      </a:r>
                      <a:r>
                        <a:rPr lang="en-GB" sz="3200" b="1" baseline="0" dirty="0"/>
                        <a:t> striking games</a:t>
                      </a:r>
                      <a:endParaRPr lang="en-GB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9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1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C00000"/>
                </a:solidFill>
                <a:latin typeface="Arial Black" panose="020B0A04020102020204" pitchFamily="34" charset="0"/>
              </a:rPr>
              <a:t>Assessment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481328"/>
            <a:ext cx="7848600" cy="2023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You will be assessed on: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800" b="1" dirty="0"/>
              <a:t>Effort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800" b="1" dirty="0"/>
              <a:t>Behaviour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800" b="1" dirty="0"/>
              <a:t>Performance</a:t>
            </a:r>
          </a:p>
        </p:txBody>
      </p:sp>
      <p:sp>
        <p:nvSpPr>
          <p:cNvPr id="5" name="AutoShape 2" descr="Physical Education and Youth Sport Coaching - Staffordshire University"/>
          <p:cNvSpPr>
            <a:spLocks noChangeAspect="1" noChangeArrowheads="1"/>
          </p:cNvSpPr>
          <p:nvPr/>
        </p:nvSpPr>
        <p:spPr bwMode="auto">
          <a:xfrm>
            <a:off x="155574" y="-144463"/>
            <a:ext cx="1744657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038600"/>
            <a:ext cx="4521962" cy="2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1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Extra Curricular Sport Clubs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9"/>
            <a:ext cx="8229600" cy="3230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/>
              <a:t>No cost (School fund!!)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/>
              <a:t>To join up all you have to do is turn up after school for one of the clubs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/>
              <a:t>Teams will be selected on:</a:t>
            </a:r>
          </a:p>
          <a:p>
            <a:pPr marL="624078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Ability </a:t>
            </a:r>
          </a:p>
          <a:p>
            <a:pPr marL="624078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Fitness levels</a:t>
            </a:r>
            <a:r>
              <a:rPr lang="en-GB" dirty="0"/>
              <a:t> </a:t>
            </a:r>
          </a:p>
          <a:p>
            <a:pPr marL="624078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Attendance at training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1"/>
            <a:ext cx="5181600" cy="19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6031</TotalTime>
  <Words>464</Words>
  <Application>Microsoft Office PowerPoint</Application>
  <PresentationFormat>On-screen Show (4:3)</PresentationFormat>
  <Paragraphs>159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Bodoni MT Black</vt:lpstr>
      <vt:lpstr>Calibri</vt:lpstr>
      <vt:lpstr>Century Gothic</vt:lpstr>
      <vt:lpstr>Times New Roman</vt:lpstr>
      <vt:lpstr>Wingdings 3</vt:lpstr>
      <vt:lpstr>Ion</vt:lpstr>
      <vt:lpstr>Welcome to P.E</vt:lpstr>
      <vt:lpstr>Our Aims</vt:lpstr>
      <vt:lpstr>PE Kit – (Supplied by MFC)    </vt:lpstr>
      <vt:lpstr>What else might  you need.</vt:lpstr>
      <vt:lpstr>PE RULES</vt:lpstr>
      <vt:lpstr>PE activities 2023-24</vt:lpstr>
      <vt:lpstr>PowerPoint Presentation</vt:lpstr>
      <vt:lpstr>Assessment</vt:lpstr>
      <vt:lpstr>Extra Curricular Sport Clubs</vt:lpstr>
      <vt:lpstr>Term 1 After Schools Sports Programme</vt:lpstr>
      <vt:lpstr>House Competitions</vt:lpstr>
      <vt:lpstr>   Sportsday   </vt:lpstr>
      <vt:lpstr>House Competitions</vt:lpstr>
      <vt:lpstr>Trips</vt:lpstr>
      <vt:lpstr>Fitness Suite</vt:lpstr>
    </vt:vector>
  </TitlesOfParts>
  <Company>Animation Factory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B Wilson</dc:creator>
  <cp:lastModifiedBy>A Irvine</cp:lastModifiedBy>
  <cp:revision>114</cp:revision>
  <cp:lastPrinted>2023-08-30T13:19:01Z</cp:lastPrinted>
  <dcterms:created xsi:type="dcterms:W3CDTF">1601-01-01T00:00:00Z</dcterms:created>
  <dcterms:modified xsi:type="dcterms:W3CDTF">2023-08-30T13:20:46Z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TC011812091033</vt:lpwstr>
  </property>
</Properties>
</file>