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58" r:id="rId4"/>
    <p:sldId id="260" r:id="rId5"/>
    <p:sldId id="298" r:id="rId6"/>
    <p:sldId id="293" r:id="rId7"/>
    <p:sldId id="284" r:id="rId8"/>
    <p:sldId id="286" r:id="rId9"/>
    <p:sldId id="288" r:id="rId10"/>
    <p:sldId id="302" r:id="rId11"/>
    <p:sldId id="270" r:id="rId12"/>
    <p:sldId id="280" r:id="rId13"/>
    <p:sldId id="287" r:id="rId14"/>
    <p:sldId id="276" r:id="rId15"/>
    <p:sldId id="268" r:id="rId16"/>
    <p:sldId id="283" r:id="rId17"/>
    <p:sldId id="289" r:id="rId18"/>
  </p:sldIdLst>
  <p:sldSz cx="9144000" cy="6858000" type="screen4x3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6CCE"/>
    <a:srgbClr val="0987CD"/>
    <a:srgbClr val="0A6192"/>
    <a:srgbClr val="0C72AA"/>
    <a:srgbClr val="027FD4"/>
    <a:srgbClr val="19A1FD"/>
    <a:srgbClr val="02B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15" autoAdjust="0"/>
    <p:restoredTop sz="90252" autoAdjust="0"/>
  </p:normalViewPr>
  <p:slideViewPr>
    <p:cSldViewPr>
      <p:cViewPr varScale="1">
        <p:scale>
          <a:sx n="112" d="100"/>
          <a:sy n="112" d="100"/>
        </p:scale>
        <p:origin x="130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GB"/>
              <a:t>Drumglass High School - PE Department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4" y="0"/>
            <a:ext cx="2945659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77317"/>
            <a:ext cx="2945659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4" y="9377317"/>
            <a:ext cx="2945659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77FE48A8-B1F7-417D-8174-99E34AB5B7A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498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GB"/>
              <a:t>Drumglass High School - PE Department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4" y="0"/>
            <a:ext cx="2945659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689521"/>
            <a:ext cx="5438140" cy="4442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7317"/>
            <a:ext cx="2945659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4" y="9377317"/>
            <a:ext cx="2945659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DAE0B973-1A81-4C57-8CE4-D2F7609FFC3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07189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GB"/>
              <a:t>Drumglass High School - PE Department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DFD109-7C5B-4CEC-80DA-EC78759349FB}" type="slidenum">
              <a:rPr lang="en-GB"/>
              <a:pPr/>
              <a:t>1</a:t>
            </a:fld>
            <a:endParaRPr lang="en-GB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GB"/>
              <a:t>Drumglass High School - PE Department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71EE2B-0A88-4D22-8FCC-F0546663A0EC}" type="slidenum">
              <a:rPr lang="en-GB"/>
              <a:pPr/>
              <a:t>3</a:t>
            </a:fld>
            <a:endParaRPr lang="en-GB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Trainers – slip ons or sticky.</a:t>
            </a:r>
          </a:p>
          <a:p>
            <a:r>
              <a:rPr lang="en-GB"/>
              <a:t>All kit should be clearly labelled</a:t>
            </a:r>
          </a:p>
          <a:p>
            <a:r>
              <a:rPr lang="en-GB"/>
              <a:t>No tights!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GB"/>
              <a:t>Drumglass High School - PE Department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C667BF-C752-4E0C-98C1-A4695F808BE8}" type="slidenum">
              <a:rPr lang="en-GB"/>
              <a:pPr/>
              <a:t>4</a:t>
            </a:fld>
            <a:endParaRPr lang="en-GB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More than 3 weeks = doctors note!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6497-DBA1-4DF3-97C7-E432BA19B8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86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7E6CD-1FC5-47F5-9FD6-CF1F30BA97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983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7E6CD-1FC5-47F5-9FD6-CF1F30BA97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009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7E6CD-1FC5-47F5-9FD6-CF1F30BA97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3142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7E6CD-1FC5-47F5-9FD6-CF1F30BA97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150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7E6CD-1FC5-47F5-9FD6-CF1F30BA97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514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7E6CD-1FC5-47F5-9FD6-CF1F30BA97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414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3C0B-6B9C-4DA7-A373-88B61494F34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4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35B5B-E4E4-4C78-BBD8-DE0A3B0BC59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466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15DD-4F59-485E-835C-BAB5783115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495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B3C9-31CF-4401-BB05-4B7A8B2045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517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C1DFD-287C-47A4-8E58-8D968895610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68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E9537-7B8B-477D-97B4-0811EEB540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758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32DF6-DC1A-477C-92BB-1C73D8E2ABC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771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AD71-B2A0-45E1-A577-36270A5529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768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32F0-C1B9-4575-9431-799BE68938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671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5B0BD-3487-4AE3-9AF5-2261341AFCD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782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7E6CD-1FC5-47F5-9FD6-CF1F30BA97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0946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google.co.uk/imgres?imgurl=http://connect.pasco.k12.fl.us/ssnead/files/2011/06/PencilPaper-21b0mla.jpg&amp;imgrefurl=http://nathanielqreulets.blogspot.com/2011/08/pencil-and-paper-on-tenant.html&amp;usg=__8xrZT02DyraqT6wwCQYQx4zHNrs=&amp;h=358&amp;w=322&amp;sz=18&amp;hl=en&amp;start=14&amp;zoom=1&amp;tbnid=Hp8wEUWD7q6EoM:&amp;tbnh=121&amp;tbnw=109&amp;ei=jENdTs-GDsWY8QOdlvC-Aw&amp;prev=/search?q=pen+and+paper&amp;um=1&amp;hl=en&amp;sa=N&amp;rlz=1G1GGLQ_ENUK333&amp;tbm=isch&amp;um=1&amp;itbs=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hyperlink" Target="http://www.google.co.uk/imgres?imgurl=http://www.clipartguide.com/_named_clipart_images/0511-0709-0401-4253_Sweating_Over_an_Exam_clipart_image.jpg&amp;imgrefurl=http://www.clipartguide.com/_pages/0511-0709-0401-4253.html&amp;usg=__1c9YLXMohwz4HJNqp_2VlntofYg=&amp;h=300&amp;w=279&amp;sz=14&amp;hl=en&amp;start=57&amp;zoom=1&amp;tbnid=L42u_H0RTBexdM:&amp;tbnh=116&amp;tbnw=108&amp;ei=y0NdTo7LIszA8QOnvZHYAw&amp;prev=/search?q=exam&amp;start=42&amp;um=1&amp;hl=en&amp;sa=N&amp;rlz=1G1GGLQ_ENUK333&amp;tbm=isch&amp;um=1&amp;itbs=1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86749" y="337482"/>
            <a:ext cx="6155100" cy="1821180"/>
          </a:xfrm>
        </p:spPr>
        <p:txBody>
          <a:bodyPr/>
          <a:lstStyle/>
          <a:p>
            <a:pPr algn="ctr"/>
            <a:r>
              <a:rPr lang="en-GB" sz="48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Welcome to the DHS P.E. Dept.</a:t>
            </a:r>
          </a:p>
        </p:txBody>
      </p:sp>
      <p:pic>
        <p:nvPicPr>
          <p:cNvPr id="2051" name="Picture 3" descr="C:\Users\airvine867\AppData\Local\Microsoft\Windows\Temporary Internet Files\Content.IE5\XFYWBE5P\blockpage[6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380" y="3425190"/>
            <a:ext cx="15240" cy="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888339-07DE-5159-17BF-724AFAA66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271" y="2286000"/>
            <a:ext cx="5696697" cy="40494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D18C41-C5D1-8439-5AED-56CAF9DAC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457200"/>
            <a:ext cx="1499809" cy="152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1F1D4-99AA-90E2-0F3E-23325ADED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58" y="652108"/>
            <a:ext cx="7055380" cy="1400530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Key Stage 4 Options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EB679BA-D4BF-5BD3-7ECA-B6DD2987B4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8982287"/>
              </p:ext>
            </p:extLst>
          </p:nvPr>
        </p:nvGraphicFramePr>
        <p:xfrm>
          <a:off x="1143000" y="1820917"/>
          <a:ext cx="6934200" cy="271525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67100">
                  <a:extLst>
                    <a:ext uri="{9D8B030D-6E8A-4147-A177-3AD203B41FA5}">
                      <a16:colId xmlns:a16="http://schemas.microsoft.com/office/drawing/2014/main" val="3081645038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val="621011832"/>
                    </a:ext>
                  </a:extLst>
                </a:gridCol>
              </a:tblGrid>
              <a:tr h="70357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GCSE 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OCN NI Level 2 </a:t>
                      </a:r>
                    </a:p>
                    <a:p>
                      <a:pPr algn="ctr"/>
                      <a:r>
                        <a:rPr lang="en-GB" sz="2000" dirty="0"/>
                        <a:t>Certificate in Sport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628872"/>
                  </a:ext>
                </a:extLst>
              </a:tr>
              <a:tr h="1998670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GB" dirty="0"/>
                        <a:t>For students on the </a:t>
                      </a:r>
                      <a:r>
                        <a:rPr lang="en-GB" b="1" dirty="0"/>
                        <a:t>Academic</a:t>
                      </a:r>
                      <a:r>
                        <a:rPr lang="en-GB" dirty="0"/>
                        <a:t> or </a:t>
                      </a:r>
                      <a:r>
                        <a:rPr lang="en-GB" b="1" dirty="0"/>
                        <a:t>Blended</a:t>
                      </a:r>
                      <a:r>
                        <a:rPr lang="en-GB" dirty="0"/>
                        <a:t> Career Pathway.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dirty="0"/>
                        <a:t>Assessment is 50% Practical and 50% Written exam at the end of year 12.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GB" dirty="0"/>
                        <a:t>For students on the </a:t>
                      </a:r>
                      <a:r>
                        <a:rPr lang="en-GB" b="1" dirty="0"/>
                        <a:t>Vocational</a:t>
                      </a:r>
                      <a:r>
                        <a:rPr lang="en-GB" dirty="0"/>
                        <a:t> or </a:t>
                      </a:r>
                      <a:r>
                        <a:rPr lang="en-GB" b="1" dirty="0"/>
                        <a:t>Blended</a:t>
                      </a:r>
                      <a:r>
                        <a:rPr lang="en-GB" dirty="0"/>
                        <a:t> Career Pathway.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dirty="0"/>
                        <a:t>Assessment is continuous throughout year 11 &amp; 12 and is 100% written coursework.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41890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6F3CA0C-5A50-91CE-40B4-FDF2F5B08C9D}"/>
              </a:ext>
            </a:extLst>
          </p:cNvPr>
          <p:cNvSpPr/>
          <p:nvPr/>
        </p:nvSpPr>
        <p:spPr>
          <a:xfrm>
            <a:off x="685800" y="5029200"/>
            <a:ext cx="7620000" cy="14005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All KS4 students get one 50-minute period of Physical Education a week where the focus is on Health-Related Fitness and Games participation.</a:t>
            </a:r>
          </a:p>
        </p:txBody>
      </p:sp>
    </p:spTree>
    <p:extLst>
      <p:ext uri="{BB962C8B-B14F-4D97-AF65-F5344CB8AC3E}">
        <p14:creationId xmlns:p14="http://schemas.microsoft.com/office/powerpoint/2010/main" val="4255013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u="sng" dirty="0">
                <a:solidFill>
                  <a:srgbClr val="FFFF00"/>
                </a:solidFill>
                <a:latin typeface="Arial Black" panose="020B0A04020102020204" pitchFamily="34" charset="0"/>
              </a:rPr>
              <a:t>Extra Curricular Sport Clubs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9"/>
            <a:ext cx="8229600" cy="3230562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GB" sz="3000" dirty="0"/>
              <a:t>No cost (School fund!!)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GB" sz="3000" dirty="0"/>
              <a:t>To join up all you have to do is turn up after school for one of the clubs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en-GB" sz="3000" dirty="0"/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GB" sz="3000" dirty="0"/>
              <a:t>Teams will be selected on:</a:t>
            </a:r>
          </a:p>
          <a:p>
            <a:pPr marL="624078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GB" sz="3000" b="1" u="sng" dirty="0">
                <a:solidFill>
                  <a:srgbClr val="FFFF00"/>
                </a:solidFill>
              </a:rPr>
              <a:t>Ability </a:t>
            </a:r>
          </a:p>
          <a:p>
            <a:pPr marL="624078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GB" sz="3000" b="1" u="sng" dirty="0">
                <a:solidFill>
                  <a:srgbClr val="FFFF00"/>
                </a:solidFill>
              </a:rPr>
              <a:t>Fitness levels</a:t>
            </a:r>
            <a:r>
              <a:rPr lang="en-GB" sz="3000" dirty="0">
                <a:solidFill>
                  <a:srgbClr val="FFFF00"/>
                </a:solidFill>
              </a:rPr>
              <a:t> </a:t>
            </a:r>
          </a:p>
          <a:p>
            <a:pPr marL="624078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GB" sz="3000" b="1" u="sng" dirty="0">
                <a:solidFill>
                  <a:srgbClr val="FFFF00"/>
                </a:solidFill>
              </a:rPr>
              <a:t>Attendance at training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764915"/>
            <a:ext cx="4876800" cy="186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4710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7055380" cy="1400530"/>
          </a:xfrm>
        </p:spPr>
        <p:txBody>
          <a:bodyPr>
            <a:normAutofit/>
          </a:bodyPr>
          <a:lstStyle/>
          <a:p>
            <a:r>
              <a:rPr lang="en-GB" sz="2800" b="1" u="sng" dirty="0"/>
              <a:t>Term 1</a:t>
            </a:r>
            <a:r>
              <a:rPr lang="en-GB" sz="2800" b="1" dirty="0"/>
              <a:t> After School Sports Programme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111042"/>
              </p:ext>
            </p:extLst>
          </p:nvPr>
        </p:nvGraphicFramePr>
        <p:xfrm>
          <a:off x="152400" y="1066801"/>
          <a:ext cx="8763000" cy="5313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165467924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849839396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565811418"/>
                    </a:ext>
                  </a:extLst>
                </a:gridCol>
              </a:tblGrid>
              <a:tr h="81204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Day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After school Sports</a:t>
                      </a:r>
                      <a:r>
                        <a:rPr lang="en-GB" sz="2400" baseline="0" dirty="0"/>
                        <a:t> Activity</a:t>
                      </a:r>
                      <a:endParaRPr lang="en-GB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119966"/>
                  </a:ext>
                </a:extLst>
              </a:tr>
              <a:tr h="82349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Yr. 8&amp;9 Boys Football</a:t>
                      </a:r>
                    </a:p>
                    <a:p>
                      <a:pPr algn="ctr"/>
                      <a:r>
                        <a:rPr lang="en-GB" sz="2400" dirty="0"/>
                        <a:t>Primary School Netball</a:t>
                      </a:r>
                    </a:p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Mr. Wilson</a:t>
                      </a:r>
                    </a:p>
                    <a:p>
                      <a:pPr algn="ctr"/>
                      <a:r>
                        <a:rPr lang="en-GB" sz="2400" dirty="0"/>
                        <a:t>Mrs. O’Neill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385731"/>
                  </a:ext>
                </a:extLst>
              </a:tr>
              <a:tr h="91877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Yr.9&amp;10 Boys Rugby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Mrs. </a:t>
                      </a:r>
                      <a:r>
                        <a:rPr lang="en-GB" sz="2400" dirty="0" err="1"/>
                        <a:t>Ravey</a:t>
                      </a:r>
                      <a:endParaRPr lang="en-GB" sz="2400" dirty="0"/>
                    </a:p>
                    <a:p>
                      <a:pPr algn="ctr"/>
                      <a:r>
                        <a:rPr lang="en-GB" sz="2400" dirty="0"/>
                        <a:t>Mr. Wilson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689078"/>
                  </a:ext>
                </a:extLst>
              </a:tr>
              <a:tr h="1571329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Senior Boys Football (yr10-12)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Senior Netball (yr10-12)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Yr.8 Rugby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Yr.8&amp;9 Girls Hockey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Mr. Hoines</a:t>
                      </a:r>
                    </a:p>
                    <a:p>
                      <a:pPr algn="ctr"/>
                      <a:r>
                        <a:rPr lang="en-GB" sz="2400" dirty="0"/>
                        <a:t>Mrs Irvine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Mr. Wilson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Miss Henry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673715"/>
                  </a:ext>
                </a:extLst>
              </a:tr>
              <a:tr h="78818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Thursday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Yr.8&amp;9 Netball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KS3 Girls Football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Mrs. O Neill</a:t>
                      </a:r>
                    </a:p>
                    <a:p>
                      <a:pPr algn="ctr"/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897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8414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solidFill>
                  <a:schemeClr val="tx1"/>
                </a:solidFill>
                <a:latin typeface="Arial Black" panose="020B0A04020102020204" pitchFamily="34" charset="0"/>
              </a:rPr>
              <a:t>House Competitions</a:t>
            </a:r>
            <a:endParaRPr lang="en-GB" u="sng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rgbClr val="0070C0"/>
                </a:solidFill>
                <a:highlight>
                  <a:srgbClr val="C0C0C0"/>
                </a:highlight>
              </a:rPr>
              <a:t>Argory</a:t>
            </a:r>
          </a:p>
          <a:p>
            <a:r>
              <a:rPr lang="en-US" sz="6000" b="1" dirty="0">
                <a:solidFill>
                  <a:srgbClr val="00B050"/>
                </a:solidFill>
                <a:highlight>
                  <a:srgbClr val="C0C0C0"/>
                </a:highlight>
              </a:rPr>
              <a:t>Springhill</a:t>
            </a:r>
          </a:p>
          <a:p>
            <a:r>
              <a:rPr lang="en-US" sz="6000" b="1" dirty="0">
                <a:solidFill>
                  <a:srgbClr val="FF0000"/>
                </a:solidFill>
                <a:highlight>
                  <a:srgbClr val="C0C0C0"/>
                </a:highlight>
              </a:rPr>
              <a:t>Ardress</a:t>
            </a:r>
          </a:p>
          <a:p>
            <a:r>
              <a:rPr lang="en-US" sz="6000" b="1" dirty="0">
                <a:solidFill>
                  <a:srgbClr val="FFFF00"/>
                </a:solidFill>
                <a:highlight>
                  <a:srgbClr val="C0C0C0"/>
                </a:highlight>
              </a:rPr>
              <a:t>Wellbrook</a:t>
            </a:r>
            <a:endParaRPr lang="en-GB" sz="6000" b="1" dirty="0">
              <a:solidFill>
                <a:srgbClr val="FFFF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59631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381000"/>
            <a:ext cx="8650395" cy="1265238"/>
          </a:xfrm>
        </p:spPr>
        <p:txBody>
          <a:bodyPr/>
          <a:lstStyle/>
          <a:p>
            <a:r>
              <a:rPr lang="en-GB" sz="4800" dirty="0">
                <a:latin typeface="Bodoni MT Black" pitchFamily="18" charset="0"/>
              </a:rPr>
              <a:t>   </a:t>
            </a:r>
            <a:r>
              <a:rPr lang="en-GB" sz="4800" dirty="0" err="1">
                <a:solidFill>
                  <a:srgbClr val="C00000"/>
                </a:solidFill>
                <a:latin typeface="Arial Black" panose="020B0A04020102020204" pitchFamily="34" charset="0"/>
              </a:rPr>
              <a:t>Sportsday</a:t>
            </a:r>
            <a:r>
              <a:rPr lang="en-GB" sz="4800" dirty="0">
                <a:latin typeface="Bodoni MT Black" pitchFamily="18" charset="0"/>
              </a:rPr>
              <a:t>  </a:t>
            </a:r>
            <a:r>
              <a:rPr lang="en-GB" dirty="0">
                <a:latin typeface="Bodoni MT Black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1C7538-3660-590C-42B8-A1B4B38F9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03493"/>
            <a:ext cx="80772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92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>
                <a:solidFill>
                  <a:schemeClr val="tx1"/>
                </a:solidFill>
                <a:latin typeface="Arial Black" panose="020B0A04020102020204" pitchFamily="34" charset="0"/>
              </a:rPr>
              <a:t>House Competitions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908324"/>
              </p:ext>
            </p:extLst>
          </p:nvPr>
        </p:nvGraphicFramePr>
        <p:xfrm>
          <a:off x="475292" y="1446891"/>
          <a:ext cx="4191000" cy="4671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5500">
                  <a:extLst>
                    <a:ext uri="{9D8B030D-6E8A-4147-A177-3AD203B41FA5}">
                      <a16:colId xmlns:a16="http://schemas.microsoft.com/office/drawing/2014/main" val="275063700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183798495"/>
                    </a:ext>
                  </a:extLst>
                </a:gridCol>
              </a:tblGrid>
              <a:tr h="934214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Boys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Girls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14105"/>
                  </a:ext>
                </a:extLst>
              </a:tr>
              <a:tr h="934214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Basketball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Netball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586005"/>
                  </a:ext>
                </a:extLst>
              </a:tr>
              <a:tr h="934214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Volleyball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Hockey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937349"/>
                  </a:ext>
                </a:extLst>
              </a:tr>
              <a:tr h="934214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i="1" dirty="0"/>
                        <a:t>Track and Field athletics (Sports Day)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669525"/>
                  </a:ext>
                </a:extLst>
              </a:tr>
              <a:tr h="934214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i="1" dirty="0"/>
                        <a:t>Football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37432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4C1820E-96FA-3BF3-5BBA-25D1CEB5D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446891"/>
            <a:ext cx="3784406" cy="4745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>
                <a:solidFill>
                  <a:srgbClr val="00B050"/>
                </a:solidFill>
                <a:latin typeface="Arial Black" panose="020B0A04020102020204" pitchFamily="34" charset="0"/>
              </a:rPr>
              <a:t>Yr.11&amp;12 Fitness Suite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27700" y="1371601"/>
            <a:ext cx="8011500" cy="4876806"/>
          </a:xfrm>
        </p:spPr>
        <p:txBody>
          <a:bodyPr>
            <a:normAutofit fontScale="92500" lnSpcReduction="10000"/>
          </a:bodyPr>
          <a:lstStyle/>
          <a:p>
            <a:r>
              <a:rPr lang="en-GB" sz="3200" b="1" u="sng" dirty="0"/>
              <a:t>Induction</a:t>
            </a:r>
            <a:r>
              <a:rPr lang="en-GB" sz="3200" dirty="0"/>
              <a:t> – how to safely use all the equipment in the fitness suite.</a:t>
            </a:r>
          </a:p>
          <a:p>
            <a:r>
              <a:rPr lang="en-GB" sz="3200" b="1" u="sng" dirty="0"/>
              <a:t>Membership</a:t>
            </a:r>
            <a:r>
              <a:rPr lang="en-GB" sz="3200" dirty="0"/>
              <a:t> - £10 for the whole year (outside of lesson time).</a:t>
            </a:r>
          </a:p>
          <a:p>
            <a:endParaRPr lang="en-GB" sz="3200" dirty="0"/>
          </a:p>
          <a:p>
            <a:r>
              <a:rPr lang="en-GB" sz="3200" b="1" dirty="0">
                <a:solidFill>
                  <a:srgbClr val="FFFF00"/>
                </a:solidFill>
              </a:rPr>
              <a:t>Only gym members can use the fitness suite afterschool.</a:t>
            </a:r>
          </a:p>
          <a:p>
            <a:pPr marL="109728" indent="0">
              <a:buNone/>
            </a:pPr>
            <a:endParaRPr lang="en-GB" sz="3200" dirty="0"/>
          </a:p>
          <a:p>
            <a:r>
              <a:rPr lang="en-GB" sz="3200" dirty="0"/>
              <a:t>Fitness suite will be open afterschool </a:t>
            </a:r>
            <a:r>
              <a:rPr lang="en-GB" sz="2400" dirty="0"/>
              <a:t> (Monday - Thursday 2.50-4pm)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2896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566532-70FC-26FA-4825-A3DB9D730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6858000" cy="456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62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990600"/>
            <a:ext cx="5105400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 PE Department Aims 2025/26</a:t>
            </a:r>
            <a:br>
              <a:rPr lang="en-GB" b="1" dirty="0"/>
            </a:br>
            <a:endParaRPr lang="en-GB" sz="4800" u="sng" dirty="0"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438400"/>
            <a:ext cx="8686800" cy="4876800"/>
          </a:xfrm>
        </p:spPr>
        <p:txBody>
          <a:bodyPr>
            <a:normAutofit fontScale="92500" lnSpcReduction="10000"/>
          </a:bodyPr>
          <a:lstStyle/>
          <a:p>
            <a:r>
              <a:rPr lang="en-GB" sz="2600" b="1" dirty="0">
                <a:solidFill>
                  <a:srgbClr val="FFFF00"/>
                </a:solidFill>
              </a:rPr>
              <a:t>Maximise Pupil Engagement</a:t>
            </a:r>
          </a:p>
          <a:p>
            <a:pPr marL="0" indent="0">
              <a:buNone/>
            </a:pPr>
            <a:r>
              <a:rPr lang="en-GB" sz="2200" dirty="0"/>
              <a:t>Foster a culture of enthusiastic participation in all PE lessons and extracurricular clubs, ensuring every pupil feels encouraged and supported to get involved.</a:t>
            </a:r>
          </a:p>
          <a:p>
            <a:r>
              <a:rPr lang="en-GB" sz="2600" b="1" dirty="0">
                <a:solidFill>
                  <a:srgbClr val="FFFF00"/>
                </a:solidFill>
              </a:rPr>
              <a:t>Deliver Enjoyable, Skill-Rich Experiences</a:t>
            </a:r>
          </a:p>
          <a:p>
            <a:pPr marL="0" indent="0">
              <a:buNone/>
            </a:pPr>
            <a:r>
              <a:rPr lang="en-GB" sz="2200" dirty="0"/>
              <a:t>Create dynamic and inclusive learning environments where fun and skill development go hand-in-hand, with a strong emphasis on safety, teamwork, and personal growth.</a:t>
            </a:r>
          </a:p>
          <a:p>
            <a:r>
              <a:rPr lang="en-GB" sz="2600" b="1" dirty="0">
                <a:solidFill>
                  <a:srgbClr val="FFFF00"/>
                </a:solidFill>
              </a:rPr>
              <a:t>Establish DHS as a Centre of Sporting Excellence</a:t>
            </a:r>
          </a:p>
          <a:p>
            <a:pPr marL="0" indent="0">
              <a:buNone/>
            </a:pPr>
            <a:r>
              <a:rPr lang="en-GB" sz="2400" dirty="0"/>
              <a:t>Position </a:t>
            </a:r>
            <a:r>
              <a:rPr lang="en-GB" sz="2400" dirty="0" err="1"/>
              <a:t>Drumglass</a:t>
            </a:r>
            <a:r>
              <a:rPr lang="en-GB" sz="2400" dirty="0"/>
              <a:t> High School as a beacon of sporting achievement by nurturing talent, celebrating success, and building strong links with local clubs and sporting bodies.</a:t>
            </a:r>
            <a:br>
              <a:rPr lang="en-GB" sz="2600" dirty="0"/>
            </a:b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AB0B44-779F-64DC-4E00-EF6A9E213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06" y="800034"/>
            <a:ext cx="1499746" cy="15241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F1D69E-9FA0-CA74-01C4-062973219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919" y="797737"/>
            <a:ext cx="1499746" cy="152413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85800"/>
            <a:ext cx="7387690" cy="1719845"/>
          </a:xfrm>
        </p:spPr>
        <p:txBody>
          <a:bodyPr>
            <a:normAutofit fontScale="90000"/>
          </a:bodyPr>
          <a:lstStyle/>
          <a:p>
            <a:pPr algn="ctr"/>
            <a:r>
              <a:rPr lang="en-GB" sz="6000" dirty="0">
                <a:solidFill>
                  <a:srgbClr val="FFFF00"/>
                </a:solidFill>
                <a:latin typeface="Arial Black" panose="020B0A04020102020204" pitchFamily="34" charset="0"/>
              </a:rPr>
              <a:t>PE Kit – </a:t>
            </a:r>
            <a:r>
              <a:rPr lang="en-GB" sz="2000" dirty="0">
                <a:solidFill>
                  <a:srgbClr val="FFFF00"/>
                </a:solidFill>
                <a:latin typeface="Arial Black" panose="020B0A04020102020204" pitchFamily="34" charset="0"/>
              </a:rPr>
              <a:t>(</a:t>
            </a:r>
            <a:r>
              <a:rPr lang="en-GB" sz="2200" dirty="0">
                <a:solidFill>
                  <a:srgbClr val="FFFF00"/>
                </a:solidFill>
                <a:latin typeface="Arial Black" panose="020B0A04020102020204" pitchFamily="34" charset="0"/>
              </a:rPr>
              <a:t>Supplied by MFC)</a:t>
            </a:r>
            <a:br>
              <a:rPr lang="en-GB" sz="22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br>
              <a:rPr lang="en-GB" sz="22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br>
              <a:rPr lang="en-GB" sz="22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br>
              <a:rPr lang="en-GB" sz="22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endParaRPr lang="en-GB" sz="2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0751" name="Text Box 31"/>
          <p:cNvSpPr txBox="1">
            <a:spLocks noChangeArrowheads="1"/>
          </p:cNvSpPr>
          <p:nvPr/>
        </p:nvSpPr>
        <p:spPr bwMode="auto">
          <a:xfrm>
            <a:off x="1066800" y="1981200"/>
            <a:ext cx="79248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*Compulsory Kit               		</a:t>
            </a:r>
            <a:r>
              <a:rPr lang="en-US" dirty="0">
                <a:solidFill>
                  <a:srgbClr val="0987CD"/>
                </a:solidFill>
                <a:latin typeface="Arial Black" pitchFamily="34" charset="0"/>
              </a:rPr>
              <a:t>*Optional Kit</a:t>
            </a:r>
          </a:p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   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536177"/>
              </p:ext>
            </p:extLst>
          </p:nvPr>
        </p:nvGraphicFramePr>
        <p:xfrm>
          <a:off x="457200" y="2667000"/>
          <a:ext cx="8229600" cy="3885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4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5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809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BOYS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GIRLS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809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School PE T-Shirt (White/Black)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School</a:t>
                      </a:r>
                      <a:r>
                        <a:rPr lang="en-GB" b="1" baseline="0" dirty="0">
                          <a:solidFill>
                            <a:srgbClr val="FF0000"/>
                          </a:solidFill>
                        </a:rPr>
                        <a:t> PE </a:t>
                      </a:r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Shirt (Black/ White)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205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School Shorts (Black)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School</a:t>
                      </a:r>
                      <a:r>
                        <a:rPr lang="en-GB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b="1" baseline="0" dirty="0" err="1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en-GB" b="1" dirty="0" err="1">
                          <a:solidFill>
                            <a:srgbClr val="FF0000"/>
                          </a:solidFill>
                        </a:rPr>
                        <a:t>korts</a:t>
                      </a:r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/shorts (Black)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809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Socks (Black/White)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Socks (Black/White)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1791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Laced Trainers &amp; Football Boots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Laced Trainers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809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6CCE"/>
                          </a:solidFill>
                        </a:rPr>
                        <a:t>School ½</a:t>
                      </a:r>
                      <a:r>
                        <a:rPr lang="en-GB" b="1" baseline="0" dirty="0">
                          <a:solidFill>
                            <a:srgbClr val="006CCE"/>
                          </a:solidFill>
                        </a:rPr>
                        <a:t> zip</a:t>
                      </a:r>
                      <a:r>
                        <a:rPr lang="en-GB" b="1" dirty="0">
                          <a:solidFill>
                            <a:srgbClr val="006CCE"/>
                          </a:solidFill>
                        </a:rPr>
                        <a:t> top</a:t>
                      </a:r>
                    </a:p>
                    <a:p>
                      <a:r>
                        <a:rPr lang="en-GB" b="1" dirty="0">
                          <a:solidFill>
                            <a:srgbClr val="006CCE"/>
                          </a:solidFill>
                        </a:rPr>
                        <a:t>School training/ rugby top</a:t>
                      </a:r>
                    </a:p>
                    <a:p>
                      <a:r>
                        <a:rPr lang="en-GB" b="1" dirty="0">
                          <a:solidFill>
                            <a:srgbClr val="006CCE"/>
                          </a:solidFill>
                        </a:rPr>
                        <a:t>School Jumper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6CCE"/>
                          </a:solidFill>
                        </a:rPr>
                        <a:t>School ½</a:t>
                      </a:r>
                      <a:r>
                        <a:rPr lang="en-GB" b="1" baseline="0" dirty="0">
                          <a:solidFill>
                            <a:srgbClr val="006CCE"/>
                          </a:solidFill>
                        </a:rPr>
                        <a:t> zip t</a:t>
                      </a:r>
                      <a:r>
                        <a:rPr lang="en-GB" b="1" dirty="0">
                          <a:solidFill>
                            <a:srgbClr val="006CCE"/>
                          </a:solidFill>
                        </a:rPr>
                        <a:t>op</a:t>
                      </a:r>
                    </a:p>
                    <a:p>
                      <a:r>
                        <a:rPr lang="en-GB" b="1" dirty="0">
                          <a:solidFill>
                            <a:srgbClr val="006CCE"/>
                          </a:solidFill>
                        </a:rPr>
                        <a:t>School training top</a:t>
                      </a:r>
                    </a:p>
                    <a:p>
                      <a:r>
                        <a:rPr lang="en-GB" b="1" dirty="0">
                          <a:solidFill>
                            <a:srgbClr val="006CCE"/>
                          </a:solidFill>
                        </a:rPr>
                        <a:t>School Jumper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809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6CCE"/>
                          </a:solidFill>
                        </a:rPr>
                        <a:t>School</a:t>
                      </a:r>
                      <a:r>
                        <a:rPr lang="en-GB" b="1" baseline="0" dirty="0">
                          <a:solidFill>
                            <a:srgbClr val="006CCE"/>
                          </a:solidFill>
                        </a:rPr>
                        <a:t> Skinnies</a:t>
                      </a:r>
                      <a:endParaRPr lang="en-GB" b="1" dirty="0">
                        <a:solidFill>
                          <a:srgbClr val="006CC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6CCE"/>
                          </a:solidFill>
                        </a:rPr>
                        <a:t>School</a:t>
                      </a:r>
                      <a:r>
                        <a:rPr lang="en-GB" b="1" baseline="0" dirty="0">
                          <a:solidFill>
                            <a:srgbClr val="006CCE"/>
                          </a:solidFill>
                        </a:rPr>
                        <a:t> skinnies/ leggings</a:t>
                      </a:r>
                      <a:endParaRPr lang="en-GB" b="1" dirty="0">
                        <a:solidFill>
                          <a:srgbClr val="006CC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u="sng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Non-participation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81328"/>
            <a:ext cx="6488194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rgbClr val="FFFF00"/>
                </a:solidFill>
              </a:rPr>
              <a:t>Pupils must bring a note explaining why they are not able to participate in the lesson.</a:t>
            </a:r>
            <a:endParaRPr lang="en-GB" u="sng" dirty="0">
              <a:solidFill>
                <a:srgbClr val="FFFF00"/>
              </a:solidFill>
            </a:endParaRPr>
          </a:p>
          <a:p>
            <a:pPr marL="609600" indent="-609600">
              <a:buFontTx/>
              <a:buNone/>
            </a:pPr>
            <a:endParaRPr lang="en-GB" u="sng" dirty="0">
              <a:solidFill>
                <a:srgbClr val="002060"/>
              </a:solidFill>
            </a:endParaRPr>
          </a:p>
          <a:p>
            <a:pPr marL="609600" indent="-609600">
              <a:buFontTx/>
              <a:buNone/>
            </a:pPr>
            <a:r>
              <a:rPr lang="en-GB" sz="2400" u="sng" dirty="0"/>
              <a:t>PE notes must be;</a:t>
            </a:r>
            <a:r>
              <a:rPr lang="en-GB" sz="2400" dirty="0"/>
              <a:t> </a:t>
            </a:r>
          </a:p>
          <a:p>
            <a:pPr marL="609600" indent="-609600">
              <a:buFontTx/>
              <a:buNone/>
            </a:pPr>
            <a:endParaRPr lang="en-GB" sz="2400" dirty="0"/>
          </a:p>
          <a:p>
            <a:pPr marL="609600" indent="-609600">
              <a:buFontTx/>
              <a:buAutoNum type="arabicPeriod"/>
            </a:pPr>
            <a:r>
              <a:rPr lang="en-GB" sz="2400" b="1" dirty="0"/>
              <a:t>Addressed to the PE teacher</a:t>
            </a:r>
          </a:p>
          <a:p>
            <a:pPr marL="609600" indent="-609600">
              <a:buFontTx/>
              <a:buAutoNum type="arabicPeriod"/>
            </a:pPr>
            <a:r>
              <a:rPr lang="en-GB" sz="2400" b="1" dirty="0"/>
              <a:t>Explain why they are not participating</a:t>
            </a:r>
          </a:p>
          <a:p>
            <a:pPr marL="609600" indent="-609600">
              <a:buFontTx/>
              <a:buAutoNum type="arabicPeriod"/>
            </a:pPr>
            <a:r>
              <a:rPr lang="en-GB" sz="2400" b="1" dirty="0"/>
              <a:t>State how long this will be</a:t>
            </a:r>
          </a:p>
          <a:p>
            <a:pPr marL="609600" indent="-609600">
              <a:buFontTx/>
              <a:buAutoNum type="arabicPeriod"/>
            </a:pPr>
            <a:r>
              <a:rPr lang="en-GB" sz="2400" b="1" dirty="0"/>
              <a:t>Signed and dated by parent/guardian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030" y="1466850"/>
            <a:ext cx="1566516" cy="1504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C34EA9-079E-75A2-C89A-3623CA6B45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9620" b="9620"/>
          <a:stretch/>
        </p:blipFill>
        <p:spPr>
          <a:xfrm>
            <a:off x="6400800" y="3200400"/>
            <a:ext cx="249555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Forgetting Kit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407091"/>
          </a:xfrm>
        </p:spPr>
        <p:txBody>
          <a:bodyPr>
            <a:normAutofit fontScale="92500" lnSpcReduction="20000"/>
          </a:bodyPr>
          <a:lstStyle/>
          <a:p>
            <a:pPr marL="609600" indent="-609600"/>
            <a:r>
              <a:rPr lang="en-GB" sz="2400" b="1" dirty="0"/>
              <a:t>Apologise!</a:t>
            </a:r>
          </a:p>
          <a:p>
            <a:pPr marL="609600" indent="-609600"/>
            <a:endParaRPr lang="en-GB" sz="2400" b="1" dirty="0"/>
          </a:p>
          <a:p>
            <a:pPr marL="609600" indent="-609600"/>
            <a:r>
              <a:rPr lang="en-GB" sz="2400" b="1" dirty="0"/>
              <a:t>Option 1 – Borrow Kit (10p per item)</a:t>
            </a:r>
          </a:p>
          <a:p>
            <a:pPr marL="609600" indent="-609600"/>
            <a:endParaRPr lang="en-GB" sz="2400" b="1" dirty="0"/>
          </a:p>
          <a:p>
            <a:pPr marL="609600" indent="-609600"/>
            <a:r>
              <a:rPr lang="en-GB" sz="2400" b="1" dirty="0"/>
              <a:t>Option 2 - Complete PE written work in silence</a:t>
            </a:r>
          </a:p>
          <a:p>
            <a:pPr marL="609600" indent="-609600"/>
            <a:endParaRPr lang="en-GB" sz="2400" b="1" dirty="0"/>
          </a:p>
          <a:p>
            <a:pPr marL="609600" indent="-609600"/>
            <a:r>
              <a:rPr lang="en-GB" sz="2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</a:t>
            </a:r>
            <a:r>
              <a:rPr lang="en-GB" sz="2400" b="1" baseline="30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st</a:t>
            </a:r>
            <a:r>
              <a:rPr lang="en-GB" sz="2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time – verbal encouragement &amp; warning</a:t>
            </a:r>
          </a:p>
          <a:p>
            <a:pPr marL="609600" indent="-609600"/>
            <a:endParaRPr lang="en-GB" sz="24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609600" indent="-609600"/>
            <a:r>
              <a:rPr lang="en-GB" sz="2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2</a:t>
            </a:r>
            <a:r>
              <a:rPr lang="en-GB" sz="2400" b="1" baseline="30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nd</a:t>
            </a:r>
            <a:r>
              <a:rPr lang="en-GB" sz="2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time - Break / Lunch detention</a:t>
            </a:r>
          </a:p>
          <a:p>
            <a:pPr marL="609600" indent="-609600"/>
            <a:endParaRPr lang="en-GB" sz="24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609600" indent="-609600"/>
            <a:r>
              <a:rPr lang="en-GB" sz="2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3</a:t>
            </a:r>
            <a:r>
              <a:rPr lang="en-GB" sz="2400" b="1" baseline="30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rd</a:t>
            </a:r>
            <a:r>
              <a:rPr lang="en-GB" sz="2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time – Phone call home &amp; Intervention </a:t>
            </a:r>
          </a:p>
        </p:txBody>
      </p:sp>
      <p:pic>
        <p:nvPicPr>
          <p:cNvPr id="35849" name="Picture 9" descr="ANd9GcSzhOXB1wJ5FwjzJFHk4DzSknVhAc5PaB3B-W0uySQiHABJH_5nILPTpM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795336"/>
            <a:ext cx="1038225" cy="1152525"/>
          </a:xfrm>
          <a:prstGeom prst="rect">
            <a:avLst/>
          </a:prstGeom>
          <a:noFill/>
        </p:spPr>
      </p:pic>
      <p:pic>
        <p:nvPicPr>
          <p:cNvPr id="35851" name="Picture 11" descr="ANd9GcRwHAhR1fSRG1B0S2mJL8Y0WTZGy02VjOXh84lMtO_5H91zg38JPE_uXN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1371600"/>
            <a:ext cx="1706564" cy="1228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42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8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8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FF00"/>
                </a:solidFill>
                <a:latin typeface="Arial Black" panose="020B0A04020102020204" pitchFamily="34" charset="0"/>
              </a:rPr>
              <a:t>PE RULES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5181600" cy="4525963"/>
          </a:xfrm>
        </p:spPr>
        <p:txBody>
          <a:bodyPr/>
          <a:lstStyle/>
          <a:p>
            <a:pPr marL="109728" indent="0">
              <a:buNone/>
            </a:pP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</a:rPr>
              <a:t>N</a:t>
            </a:r>
            <a:r>
              <a:rPr lang="en-GB" dirty="0">
                <a:latin typeface="Arial Black" panose="020B0A04020102020204" pitchFamily="34" charset="0"/>
              </a:rPr>
              <a:t>O BULLYING</a:t>
            </a:r>
          </a:p>
          <a:p>
            <a:pPr marL="109728" indent="0">
              <a:buNone/>
            </a:pPr>
            <a:endParaRPr lang="en-GB" dirty="0">
              <a:latin typeface="Arial Black" panose="020B0A04020102020204" pitchFamily="34" charset="0"/>
            </a:endParaRPr>
          </a:p>
          <a:p>
            <a:pPr marL="109728" indent="0">
              <a:buNone/>
            </a:pP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</a:rPr>
              <a:t>N</a:t>
            </a:r>
            <a:r>
              <a:rPr lang="en-GB" dirty="0">
                <a:latin typeface="Arial Black" panose="020B0A04020102020204" pitchFamily="34" charset="0"/>
              </a:rPr>
              <a:t>O BAD LANGUAGE</a:t>
            </a:r>
          </a:p>
          <a:p>
            <a:pPr marL="109728" indent="0">
              <a:buNone/>
            </a:pPr>
            <a:endParaRPr lang="en-GB" dirty="0">
              <a:latin typeface="Arial Black" panose="020B0A04020102020204" pitchFamily="34" charset="0"/>
            </a:endParaRPr>
          </a:p>
          <a:p>
            <a:pPr marL="109728" indent="0">
              <a:buNone/>
            </a:pP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</a:rPr>
              <a:t>L</a:t>
            </a:r>
            <a:r>
              <a:rPr lang="en-GB" dirty="0">
                <a:latin typeface="Arial Black" panose="020B0A04020102020204" pitchFamily="34" charset="0"/>
              </a:rPr>
              <a:t>OOK AFTER EQUIPMENT</a:t>
            </a:r>
          </a:p>
          <a:p>
            <a:pPr marL="109728" indent="0">
              <a:buNone/>
            </a:pPr>
            <a:endParaRPr lang="en-GB" dirty="0">
              <a:latin typeface="Arial Black" panose="020B0A04020102020204" pitchFamily="34" charset="0"/>
            </a:endParaRPr>
          </a:p>
          <a:p>
            <a:pPr marL="109728" indent="0">
              <a:buNone/>
            </a:pP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</a:rPr>
              <a:t>L</a:t>
            </a:r>
            <a:r>
              <a:rPr lang="en-GB" dirty="0">
                <a:latin typeface="Arial Black" panose="020B0A04020102020204" pitchFamily="34" charset="0"/>
              </a:rPr>
              <a:t>ISTEN TO INSTRUCTIONS</a:t>
            </a:r>
          </a:p>
          <a:p>
            <a:pPr marL="109728" indent="0">
              <a:buNone/>
            </a:pPr>
            <a:endParaRPr lang="en-GB" dirty="0">
              <a:latin typeface="Arial Black" panose="020B0A04020102020204" pitchFamily="34" charset="0"/>
            </a:endParaRPr>
          </a:p>
          <a:p>
            <a:pPr marL="109728" indent="0">
              <a:buNone/>
            </a:pP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</a:rPr>
              <a:t>T</a:t>
            </a:r>
            <a:r>
              <a:rPr lang="en-GB" dirty="0">
                <a:latin typeface="Arial Black" panose="020B0A04020102020204" pitchFamily="34" charset="0"/>
              </a:rPr>
              <a:t>RY YOUR BEST</a:t>
            </a:r>
          </a:p>
          <a:p>
            <a:pPr marL="109728" indent="0">
              <a:buNone/>
            </a:pPr>
            <a:endParaRPr lang="en-GB" dirty="0">
              <a:latin typeface="Arial Black" panose="020B0A04020102020204" pitchFamily="34" charset="0"/>
            </a:endParaRPr>
          </a:p>
          <a:p>
            <a:pPr marL="624078" indent="-514350">
              <a:buFont typeface="+mj-lt"/>
              <a:buAutoNum type="arabicPeriod"/>
            </a:pPr>
            <a:endParaRPr lang="en-GB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956" t="6995" r="5906" b="21354"/>
          <a:stretch/>
        </p:blipFill>
        <p:spPr>
          <a:xfrm>
            <a:off x="5486400" y="1839309"/>
            <a:ext cx="3048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9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dirty="0">
                <a:solidFill>
                  <a:srgbClr val="FFFF00"/>
                </a:solidFill>
                <a:latin typeface="Arial Black" panose="020B0A04020102020204" pitchFamily="34" charset="0"/>
              </a:rPr>
              <a:t>KS3 PE activities 2025-26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5446592"/>
              </p:ext>
            </p:extLst>
          </p:nvPr>
        </p:nvGraphicFramePr>
        <p:xfrm>
          <a:off x="228600" y="1152983"/>
          <a:ext cx="8686800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dirty="0"/>
                        <a:t>Girls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Boys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Health Related Fitness</a:t>
                      </a:r>
                    </a:p>
                    <a:p>
                      <a:pPr algn="l"/>
                      <a:r>
                        <a:rPr lang="en-GB" sz="2800" b="0" baseline="0" dirty="0">
                          <a:solidFill>
                            <a:schemeClr val="bg1"/>
                          </a:solidFill>
                        </a:rPr>
                        <a:t>Netball</a:t>
                      </a:r>
                      <a:r>
                        <a:rPr lang="en-GB" sz="2800" baseline="0" dirty="0"/>
                        <a:t> </a:t>
                      </a:r>
                      <a:endParaRPr lang="en-GB" sz="2800" dirty="0"/>
                    </a:p>
                    <a:p>
                      <a:r>
                        <a:rPr lang="en-GB" sz="2800" dirty="0"/>
                        <a:t>Swimming (Yr8)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Volleyball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Badminton</a:t>
                      </a:r>
                    </a:p>
                    <a:p>
                      <a:r>
                        <a:rPr lang="en-GB" sz="2800" dirty="0"/>
                        <a:t>Athletics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Trampolining</a:t>
                      </a:r>
                    </a:p>
                    <a:p>
                      <a:r>
                        <a:rPr lang="en-GB" sz="2800" dirty="0"/>
                        <a:t>Gymnastics</a:t>
                      </a:r>
                    </a:p>
                    <a:p>
                      <a:r>
                        <a:rPr lang="en-GB" sz="2800" dirty="0"/>
                        <a:t>Tennis</a:t>
                      </a:r>
                    </a:p>
                    <a:p>
                      <a:r>
                        <a:rPr lang="en-GB" sz="2800" dirty="0"/>
                        <a:t>Rugby</a:t>
                      </a:r>
                    </a:p>
                    <a:p>
                      <a:r>
                        <a:rPr lang="en-GB" sz="2800" dirty="0" err="1"/>
                        <a:t>Rounders</a:t>
                      </a:r>
                      <a:endParaRPr lang="en-GB" sz="2800" dirty="0"/>
                    </a:p>
                    <a:p>
                      <a:r>
                        <a:rPr lang="en-GB" sz="2800" dirty="0"/>
                        <a:t>Hockey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Health Related Fitness</a:t>
                      </a:r>
                    </a:p>
                    <a:p>
                      <a:r>
                        <a:rPr lang="en-GB" sz="2800" dirty="0"/>
                        <a:t>Rugby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Football</a:t>
                      </a:r>
                    </a:p>
                    <a:p>
                      <a:r>
                        <a:rPr lang="en-GB" sz="2800" dirty="0"/>
                        <a:t>Swimming (yr8)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Basketball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Volleyball</a:t>
                      </a:r>
                    </a:p>
                    <a:p>
                      <a:r>
                        <a:rPr lang="en-GB" sz="2800" dirty="0"/>
                        <a:t>Badminton</a:t>
                      </a:r>
                    </a:p>
                    <a:p>
                      <a:r>
                        <a:rPr lang="en-GB" sz="2800" dirty="0"/>
                        <a:t>Dodgeball</a:t>
                      </a:r>
                    </a:p>
                    <a:p>
                      <a:r>
                        <a:rPr lang="en-GB" sz="2800" dirty="0"/>
                        <a:t>Athletics</a:t>
                      </a:r>
                    </a:p>
                    <a:p>
                      <a:r>
                        <a:rPr lang="en-US" sz="2800" dirty="0"/>
                        <a:t>Tennis</a:t>
                      </a:r>
                      <a:endParaRPr lang="en-GB" sz="2800" dirty="0"/>
                    </a:p>
                    <a:p>
                      <a:r>
                        <a:rPr lang="en-GB" sz="2800" dirty="0"/>
                        <a:t>Softball</a:t>
                      </a:r>
                    </a:p>
                    <a:p>
                      <a:r>
                        <a:rPr lang="en-GB" sz="2800" dirty="0"/>
                        <a:t>Cricket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8625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66186" y="558419"/>
            <a:ext cx="7055380" cy="1400530"/>
          </a:xfrm>
        </p:spPr>
        <p:txBody>
          <a:bodyPr/>
          <a:lstStyle/>
          <a:p>
            <a:pPr algn="ctr"/>
            <a:r>
              <a:rPr lang="en-GB" u="sng" dirty="0">
                <a:solidFill>
                  <a:srgbClr val="FFFF00"/>
                </a:solidFill>
                <a:latin typeface="Arial Black" panose="020B0A04020102020204" pitchFamily="34" charset="0"/>
              </a:rPr>
              <a:t>KS3 Assessment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en-GB" dirty="0"/>
          </a:p>
          <a:p>
            <a:pPr marL="109728" indent="0">
              <a:buNone/>
            </a:pP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838200" y="1481328"/>
            <a:ext cx="7848600" cy="20238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Pupils will be assessed each term on: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GB" sz="2800" b="1" dirty="0"/>
              <a:t>Effort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GB" sz="2800" b="1" dirty="0"/>
              <a:t>Behaviour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GB" sz="2800" b="1" dirty="0"/>
              <a:t>Performance</a:t>
            </a:r>
          </a:p>
        </p:txBody>
      </p:sp>
      <p:sp>
        <p:nvSpPr>
          <p:cNvPr id="5" name="AutoShape 2" descr="Physical Education and Youth Sport Coaching - Staffordshire University"/>
          <p:cNvSpPr>
            <a:spLocks noChangeAspect="1" noChangeArrowheads="1"/>
          </p:cNvSpPr>
          <p:nvPr/>
        </p:nvSpPr>
        <p:spPr bwMode="auto">
          <a:xfrm>
            <a:off x="155574" y="-144463"/>
            <a:ext cx="1744657" cy="174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4038600"/>
            <a:ext cx="4521962" cy="226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10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1945610"/>
              </p:ext>
            </p:extLst>
          </p:nvPr>
        </p:nvGraphicFramePr>
        <p:xfrm>
          <a:off x="457200" y="685798"/>
          <a:ext cx="8229600" cy="4953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640692561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954736651"/>
                    </a:ext>
                  </a:extLst>
                </a:gridCol>
              </a:tblGrid>
              <a:tr h="1238251">
                <a:tc>
                  <a:txBody>
                    <a:bodyPr/>
                    <a:lstStyle/>
                    <a:p>
                      <a:pPr algn="ctr"/>
                      <a:r>
                        <a:rPr lang="en-GB" sz="4400" dirty="0"/>
                        <a:t>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dirty="0"/>
                        <a:t>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463144"/>
                  </a:ext>
                </a:extLst>
              </a:tr>
              <a:tr h="1238251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/>
                        <a:t>Invasion Games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528417"/>
                  </a:ext>
                </a:extLst>
              </a:tr>
              <a:tr h="1238251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/>
                        <a:t>Net games/Swimming (Yr.8)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373288"/>
                  </a:ext>
                </a:extLst>
              </a:tr>
              <a:tr h="1238251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/>
                        <a:t>Athletics &amp;</a:t>
                      </a:r>
                      <a:r>
                        <a:rPr lang="en-GB" sz="3200" b="1" baseline="0" dirty="0"/>
                        <a:t> Striking games</a:t>
                      </a:r>
                      <a:endParaRPr lang="en-GB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796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16145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15627</TotalTime>
  <Words>724</Words>
  <Application>Microsoft Office PowerPoint</Application>
  <PresentationFormat>On-screen Show (4:3)</PresentationFormat>
  <Paragraphs>174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 Black</vt:lpstr>
      <vt:lpstr>Bodoni MT Black</vt:lpstr>
      <vt:lpstr>Calibri</vt:lpstr>
      <vt:lpstr>Century Gothic</vt:lpstr>
      <vt:lpstr>Times New Roman</vt:lpstr>
      <vt:lpstr>Wingdings 3</vt:lpstr>
      <vt:lpstr>Ion</vt:lpstr>
      <vt:lpstr>Welcome to the DHS P.E. Dept.</vt:lpstr>
      <vt:lpstr> PE Department Aims 2025/26 </vt:lpstr>
      <vt:lpstr>PE Kit – (Supplied by MFC)    </vt:lpstr>
      <vt:lpstr>Non-participation</vt:lpstr>
      <vt:lpstr>Forgetting Kit</vt:lpstr>
      <vt:lpstr>PE RULES</vt:lpstr>
      <vt:lpstr>KS3 PE activities 2025-26</vt:lpstr>
      <vt:lpstr>KS3 Assessment</vt:lpstr>
      <vt:lpstr>PowerPoint Presentation</vt:lpstr>
      <vt:lpstr>Key Stage 4 Options</vt:lpstr>
      <vt:lpstr>Extra Curricular Sport Clubs</vt:lpstr>
      <vt:lpstr>Term 1 After School Sports Programme</vt:lpstr>
      <vt:lpstr>House Competitions</vt:lpstr>
      <vt:lpstr>   Sportsday   </vt:lpstr>
      <vt:lpstr>House Competitions</vt:lpstr>
      <vt:lpstr>Yr.11&amp;12 Fitness Suite</vt:lpstr>
      <vt:lpstr>PowerPoint Presentation</vt:lpstr>
    </vt:vector>
  </TitlesOfParts>
  <Company>Animation Factory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</dc:title>
  <dc:creator>B Wilson</dc:creator>
  <cp:lastModifiedBy>A McRoberts</cp:lastModifiedBy>
  <cp:revision>139</cp:revision>
  <cp:lastPrinted>2025-09-01T09:02:49Z</cp:lastPrinted>
  <dcterms:created xsi:type="dcterms:W3CDTF">1601-01-01T00:00:00Z</dcterms:created>
  <dcterms:modified xsi:type="dcterms:W3CDTF">2025-11-06T10:16:05Z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TC011812091033</vt:lpwstr>
  </property>
</Properties>
</file>